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da-DK" sz="1800" b="0" strike="noStrike" spc="-1">
                <a:solidFill>
                  <a:srgbClr val="000000"/>
                </a:solidFill>
                <a:latin typeface="Calibri"/>
              </a:rPr>
              <a:t>Klik for at flytte dias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da-DK" sz="2000" b="0" strike="noStrike" spc="-1">
                <a:latin typeface="Arial"/>
              </a:rPr>
              <a:t>Klik for at redigere noternes format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da-DK" sz="1400" b="0" strike="noStrike" spc="-1">
                <a:latin typeface="Times New Roman"/>
              </a:rPr>
              <a:t>&lt;sidehoved&gt;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>
              <a:buNone/>
            </a:pPr>
            <a:r>
              <a:rPr lang="da-DK" sz="1400" b="0" strike="noStrike" spc="-1">
                <a:latin typeface="Times New Roman"/>
              </a:rPr>
              <a:t>&lt;dato/klokkeslæt&gt;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r>
              <a:rPr lang="da-DK" sz="1400" b="0" strike="noStrike" spc="-1">
                <a:latin typeface="Times New Roman"/>
              </a:rPr>
              <a:t>&lt;sidefod&gt;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buNone/>
            </a:pPr>
            <a:fld id="{0A6E2C16-7AE4-4AFD-BE73-1BDB5B60798F}" type="slidenum">
              <a:rPr lang="da-DK" sz="1400" b="0" strike="noStrike" spc="-1">
                <a:latin typeface="Times New Roman"/>
              </a:rPr>
              <a:t>‹nr.›</a:t>
            </a:fld>
            <a:endParaRPr lang="da-DK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da-DK" sz="20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51D4F047-5BA4-484D-8E2F-7FBBE97AA272}" type="slidenum">
              <a:rPr lang="da-DK" sz="1200" b="0" strike="noStrike" spc="-1">
                <a:latin typeface="Times New Roman"/>
              </a:rPr>
              <a:t>1</a:t>
            </a:fld>
            <a:endParaRPr lang="da-DK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a-D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a-D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a-D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a-D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a-D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a-D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a-D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a-DK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da-D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a-D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a-D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a-DK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a-DK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SIPCMContentMarking"/>
          <p:cNvSpPr/>
          <p:nvPr/>
        </p:nvSpPr>
        <p:spPr>
          <a:xfrm>
            <a:off x="5573160" y="6682320"/>
            <a:ext cx="1045080" cy="122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da-DK" sz="800" b="0" strike="noStrike" spc="-1">
                <a:solidFill>
                  <a:srgbClr val="000000"/>
                </a:solidFill>
                <a:latin typeface="Calibri"/>
              </a:rPr>
              <a:t>Sensitivity: Internal</a:t>
            </a:r>
            <a:endParaRPr lang="da-DK" sz="800" b="0" strike="noStrike" spc="-1">
              <a:latin typeface="Arial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6000" b="0" strike="noStrike" spc="-1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lang="da-DK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buNone/>
            </a:pPr>
            <a:fld id="{1D595289-9DB2-4D19-ABB4-EC5992FCC20F}" type="datetime">
              <a:rPr lang="da-DK" sz="1200" b="0" strike="noStrike" spc="-1">
                <a:solidFill>
                  <a:srgbClr val="8B8B8B"/>
                </a:solidFill>
                <a:latin typeface="Calibri"/>
              </a:rPr>
              <a:t>05-07-2022</a:t>
            </a:fld>
            <a:endParaRPr lang="da-DK" sz="1200" b="0" strike="noStrike" spc="-1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da-DK" sz="2400" b="0" strike="noStrike" spc="-1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fld id="{0A9336C4-F6B2-4B32-942F-95F49826208D}" type="slidenum">
              <a:rPr lang="da-DK" sz="1200" b="0" strike="noStrike" spc="-1">
                <a:solidFill>
                  <a:srgbClr val="8B8B8B"/>
                </a:solidFill>
                <a:latin typeface="Calibri"/>
              </a:rPr>
              <a:t>‹nr.›</a:t>
            </a:fld>
            <a:endParaRPr lang="da-DK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9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Picture 4"/>
          <p:cNvSpPr/>
          <p:nvPr/>
        </p:nvSpPr>
        <p:spPr>
          <a:xfrm>
            <a:off x="7334280" y="0"/>
            <a:ext cx="5166000" cy="685764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TextBox 38"/>
          <p:cNvSpPr/>
          <p:nvPr/>
        </p:nvSpPr>
        <p:spPr>
          <a:xfrm rot="4522800">
            <a:off x="3055320" y="857160"/>
            <a:ext cx="284760" cy="885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0" name="Picture 4" descr="Gug Boldklub af 1954"/>
          <p:cNvPicPr/>
          <p:nvPr/>
        </p:nvPicPr>
        <p:blipFill>
          <a:blip r:embed="rId4"/>
          <a:stretch/>
        </p:blipFill>
        <p:spPr>
          <a:xfrm>
            <a:off x="10883160" y="367560"/>
            <a:ext cx="1160280" cy="1165320"/>
          </a:xfrm>
          <a:prstGeom prst="rect">
            <a:avLst/>
          </a:prstGeom>
          <a:ln w="0">
            <a:noFill/>
          </a:ln>
        </p:spPr>
      </p:pic>
      <p:sp>
        <p:nvSpPr>
          <p:cNvPr id="51" name="TextBox 34"/>
          <p:cNvSpPr/>
          <p:nvPr/>
        </p:nvSpPr>
        <p:spPr>
          <a:xfrm>
            <a:off x="1184040" y="140760"/>
            <a:ext cx="6912000" cy="95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  <a:buNone/>
            </a:pPr>
            <a:r>
              <a:rPr lang="da-DK" sz="1600" b="1" i="1" strike="noStrike" spc="-1">
                <a:solidFill>
                  <a:srgbClr val="000000"/>
                </a:solidFill>
                <a:latin typeface="Verdana Pro"/>
                <a:ea typeface="Calibri"/>
              </a:rPr>
              <a:t>Udviklingsseminar 28-06-2022 kl. 19.00-21.00</a:t>
            </a:r>
            <a:endParaRPr lang="da-DK" sz="1600" b="0" strike="noStrike" spc="-1">
              <a:latin typeface="Arial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  <a:buNone/>
            </a:pPr>
            <a:r>
              <a:rPr lang="da-DK" sz="1600" b="1" i="1" strike="noStrike" spc="-1">
                <a:solidFill>
                  <a:srgbClr val="000000"/>
                </a:solidFill>
                <a:latin typeface="Verdana Pro"/>
                <a:ea typeface="Calibri"/>
              </a:rPr>
              <a:t>omkring pige- og kvindefodbold</a:t>
            </a:r>
            <a:r>
              <a:rPr lang="da-DK" sz="1600" b="1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da-DK" sz="1600" b="1" i="1" strike="noStrike" spc="-1">
                <a:solidFill>
                  <a:srgbClr val="000000"/>
                </a:solidFill>
                <a:latin typeface="Verdana Pro"/>
                <a:ea typeface="Calibri"/>
              </a:rPr>
              <a:t>i Gug Boldklub</a:t>
            </a:r>
            <a:endParaRPr lang="da-DK" sz="1600" b="0" strike="noStrike" spc="-1">
              <a:latin typeface="Arial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  <a:buNone/>
            </a:pPr>
            <a:r>
              <a:rPr lang="da-DK" sz="900" b="0" strike="noStrike" spc="-1">
                <a:solidFill>
                  <a:srgbClr val="000000"/>
                </a:solidFill>
                <a:latin typeface="Verdana Pro"/>
                <a:ea typeface="Calibri"/>
              </a:rPr>
              <a:t> </a:t>
            </a:r>
            <a:endParaRPr lang="da-DK" sz="900" b="0" strike="noStrike" spc="-1">
              <a:latin typeface="Arial"/>
            </a:endParaRPr>
          </a:p>
        </p:txBody>
      </p:sp>
      <p:sp>
        <p:nvSpPr>
          <p:cNvPr id="52" name="TextBox 60"/>
          <p:cNvSpPr/>
          <p:nvPr/>
        </p:nvSpPr>
        <p:spPr>
          <a:xfrm>
            <a:off x="8176680" y="2286360"/>
            <a:ext cx="4015080" cy="28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TextBox 1"/>
          <p:cNvSpPr/>
          <p:nvPr/>
        </p:nvSpPr>
        <p:spPr>
          <a:xfrm>
            <a:off x="-18000" y="912600"/>
            <a:ext cx="8114400" cy="263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da-DK" sz="1800" b="1" strike="noStrike" spc="-1">
                <a:solidFill>
                  <a:srgbClr val="000000"/>
                </a:solidFill>
                <a:latin typeface="Calibri"/>
              </a:rPr>
              <a:t>	     </a:t>
            </a:r>
            <a:r>
              <a:rPr lang="da-DK" sz="1800" b="1" u="sng" strike="noStrike" spc="-1">
                <a:solidFill>
                  <a:srgbClr val="000000"/>
                </a:solidFill>
                <a:uFillTx/>
                <a:latin typeface="Calibri"/>
              </a:rPr>
              <a:t>Hvad byder fremtiden på i Gug boldklub?</a:t>
            </a:r>
            <a:endParaRPr lang="da-DK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da-DK" sz="1800" b="1" strike="noStrike" spc="-1">
                <a:solidFill>
                  <a:srgbClr val="000000"/>
                </a:solidFill>
                <a:latin typeface="Calibri"/>
              </a:rPr>
              <a:t>		</a:t>
            </a:r>
            <a:r>
              <a:rPr lang="da-DK" sz="1600" b="1" strike="noStrike" spc="-1">
                <a:solidFill>
                  <a:srgbClr val="000000"/>
                </a:solidFill>
                <a:latin typeface="Calibri"/>
              </a:rPr>
              <a:t>Hyggefodbold </a:t>
            </a:r>
            <a:r>
              <a:rPr lang="da-DK" sz="1200" b="1" strike="noStrike" spc="-1">
                <a:solidFill>
                  <a:srgbClr val="000000"/>
                </a:solidFill>
                <a:latin typeface="Calibri"/>
              </a:rPr>
              <a:t>(S2 eller S1) </a:t>
            </a:r>
            <a:r>
              <a:rPr lang="da-DK" sz="1050" b="1" strike="noStrike" spc="-1">
                <a:solidFill>
                  <a:srgbClr val="000000"/>
                </a:solidFill>
                <a:latin typeface="Calibri"/>
              </a:rPr>
              <a:t>For sjov, sammenhold. Vigtig del af fundamentet.</a:t>
            </a:r>
            <a:r>
              <a:rPr lang="da-DK" sz="1600" b="1" strike="noStrike" spc="-1">
                <a:solidFill>
                  <a:srgbClr val="000000"/>
                </a:solidFill>
                <a:latin typeface="Calibri"/>
              </a:rPr>
              <a:t>	</a:t>
            </a:r>
            <a:endParaRPr lang="da-DK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da-DK" sz="1800" b="1" strike="noStrike" spc="-1">
                <a:solidFill>
                  <a:srgbClr val="000000"/>
                </a:solidFill>
                <a:latin typeface="Calibri"/>
              </a:rPr>
              <a:t>3 Scenarier	</a:t>
            </a:r>
            <a:r>
              <a:rPr lang="da-DK" sz="1600" b="1" strike="noStrike" spc="-1">
                <a:solidFill>
                  <a:srgbClr val="000000"/>
                </a:solidFill>
                <a:latin typeface="Calibri"/>
              </a:rPr>
              <a:t>Status Q </a:t>
            </a:r>
            <a:r>
              <a:rPr lang="da-DK" sz="1200" b="1" strike="noStrike" spc="-1">
                <a:solidFill>
                  <a:srgbClr val="000000"/>
                </a:solidFill>
                <a:latin typeface="Calibri"/>
              </a:rPr>
              <a:t>(JS eller Kvindeserie) </a:t>
            </a:r>
            <a:r>
              <a:rPr lang="da-DK" sz="1050" b="1" strike="noStrike" spc="-1">
                <a:solidFill>
                  <a:srgbClr val="000000"/>
                </a:solidFill>
                <a:latin typeface="Calibri"/>
              </a:rPr>
              <a:t>Planlagt træning med højt fremmøde, holdudtagelse, spillestilskoncept</a:t>
            </a:r>
            <a:endParaRPr lang="da-DK" sz="105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da-DK" sz="1800" b="1" strike="noStrike" spc="-1">
                <a:solidFill>
                  <a:srgbClr val="000000"/>
                </a:solidFill>
                <a:latin typeface="Calibri"/>
              </a:rPr>
              <a:t>		</a:t>
            </a:r>
            <a:r>
              <a:rPr lang="da-DK" sz="1600" b="1" strike="noStrike" spc="-1">
                <a:solidFill>
                  <a:srgbClr val="000000"/>
                </a:solidFill>
                <a:latin typeface="Calibri"/>
              </a:rPr>
              <a:t>Udvikling/Vision </a:t>
            </a:r>
            <a:r>
              <a:rPr lang="da-DK" sz="1200" b="1" strike="noStrike" spc="-1">
                <a:solidFill>
                  <a:srgbClr val="000000"/>
                </a:solidFill>
                <a:latin typeface="Calibri"/>
              </a:rPr>
              <a:t>(vejen mod liga, 1. eller 2. division på sigt?) </a:t>
            </a:r>
            <a:endParaRPr lang="da-DK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da-DK" sz="1400" b="1" strike="noStrike" spc="-1">
                <a:solidFill>
                  <a:srgbClr val="FF0000"/>
                </a:solidFill>
                <a:latin typeface="Calibri"/>
              </a:rPr>
              <a:t>		</a:t>
            </a:r>
            <a:r>
              <a:rPr lang="da-DK" sz="1050" b="1" strike="noStrike" spc="-1">
                <a:solidFill>
                  <a:srgbClr val="FF0000"/>
                </a:solidFill>
                <a:latin typeface="Calibri"/>
              </a:rPr>
              <a:t>Ungdomsafdeling</a:t>
            </a:r>
            <a:r>
              <a:rPr lang="da-DK" sz="1050" b="1" strike="noStrike" spc="-1">
                <a:solidFill>
                  <a:srgbClr val="000000"/>
                </a:solidFill>
                <a:latin typeface="Calibri"/>
              </a:rPr>
              <a:t> integreret – producere egne spillere, hold i alle årgange – specielt fokus på U-16 &amp; U-18. 		Mulige initiativer: Skolefodbold-turnering, talenttræning (fredag), udenlandsture, trænerudviklingsgrupper</a:t>
            </a:r>
            <a:endParaRPr lang="da-DK" sz="105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da-DK" sz="1050" b="1" strike="noStrike" spc="-1">
                <a:solidFill>
                  <a:srgbClr val="000000"/>
                </a:solidFill>
                <a:latin typeface="Calibri"/>
              </a:rPr>
              <a:t>		</a:t>
            </a:r>
            <a:r>
              <a:rPr lang="da-DK" sz="1050" b="1" strike="noStrike" spc="-1">
                <a:solidFill>
                  <a:srgbClr val="FF0000"/>
                </a:solidFill>
                <a:latin typeface="Calibri"/>
              </a:rPr>
              <a:t>Seniorafdeling </a:t>
            </a:r>
            <a:r>
              <a:rPr lang="da-DK" sz="1050" b="1" strike="noStrike" spc="-1">
                <a:solidFill>
                  <a:srgbClr val="000000"/>
                </a:solidFill>
                <a:latin typeface="Calibri"/>
              </a:rPr>
              <a:t>Opgradere træningssetup – 1. holds trup på 20 spillere, flere til træning, færre afbud til kamp		Mulige initiativer: Scouting-gruppe, scouting og rekruttering af nye trænere i god tid, åbne træninger</a:t>
            </a:r>
            <a:endParaRPr lang="da-DK" sz="105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da-DK" sz="1050" b="1" strike="noStrike" spc="-1">
                <a:solidFill>
                  <a:srgbClr val="000000"/>
                </a:solidFill>
                <a:latin typeface="Calibri"/>
              </a:rPr>
              <a:t>		Øget økonomi – skal løses i fællesskab fx gennem sponsorudvalg på kvindesiden, lave kalender til salg </a:t>
            </a:r>
            <a:endParaRPr lang="da-DK" sz="105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da-DK" sz="1050" b="1" strike="noStrike" spc="-1">
                <a:solidFill>
                  <a:srgbClr val="000000"/>
                </a:solidFill>
                <a:latin typeface="Calibri"/>
              </a:rPr>
              <a:t>		Events: Fodbold Cup, koncerter eller andre enkeltstående indtægtsmuligheder</a:t>
            </a:r>
            <a:endParaRPr lang="da-DK" sz="105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da-DK" sz="1050" b="1" strike="noStrike" spc="-1">
                <a:solidFill>
                  <a:srgbClr val="000000"/>
                </a:solidFill>
                <a:latin typeface="Calibri"/>
              </a:rPr>
              <a:t>		Fokus på organisationen – kvindeudvalg som supplement til seniorudvalget, mulighed for sportschef.</a:t>
            </a:r>
            <a:endParaRPr lang="da-DK" sz="105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da-DK" sz="1050" b="0" strike="noStrike" spc="-1">
              <a:latin typeface="Arial"/>
            </a:endParaRPr>
          </a:p>
        </p:txBody>
      </p:sp>
      <p:grpSp>
        <p:nvGrpSpPr>
          <p:cNvPr id="54" name="Group 3"/>
          <p:cNvGrpSpPr/>
          <p:nvPr/>
        </p:nvGrpSpPr>
        <p:grpSpPr>
          <a:xfrm>
            <a:off x="1375920" y="1374480"/>
            <a:ext cx="246960" cy="820440"/>
            <a:chOff x="1375920" y="1374480"/>
            <a:chExt cx="246960" cy="820440"/>
          </a:xfrm>
        </p:grpSpPr>
        <p:sp>
          <p:nvSpPr>
            <p:cNvPr id="55" name="Explosion: 8 Points 2"/>
            <p:cNvSpPr/>
            <p:nvPr/>
          </p:nvSpPr>
          <p:spPr>
            <a:xfrm>
              <a:off x="1379880" y="1374480"/>
              <a:ext cx="243000" cy="232200"/>
            </a:xfrm>
            <a:prstGeom prst="irregularSeal1">
              <a:avLst/>
            </a:prstGeom>
            <a:solidFill>
              <a:srgbClr val="4472C4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6" name="Explosion: 8 Points 10"/>
            <p:cNvSpPr/>
            <p:nvPr/>
          </p:nvSpPr>
          <p:spPr>
            <a:xfrm>
              <a:off x="1375920" y="1662120"/>
              <a:ext cx="243000" cy="232200"/>
            </a:xfrm>
            <a:prstGeom prst="irregularSeal1">
              <a:avLst/>
            </a:prstGeom>
            <a:solidFill>
              <a:srgbClr val="C00000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7" name="Explosion: 8 Points 11"/>
            <p:cNvSpPr/>
            <p:nvPr/>
          </p:nvSpPr>
          <p:spPr>
            <a:xfrm>
              <a:off x="1375920" y="1962720"/>
              <a:ext cx="243000" cy="232200"/>
            </a:xfrm>
            <a:prstGeom prst="irregularSeal1">
              <a:avLst/>
            </a:prstGeom>
            <a:solidFill>
              <a:srgbClr val="4472C4"/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58" name="TextBox 5"/>
          <p:cNvSpPr/>
          <p:nvPr/>
        </p:nvSpPr>
        <p:spPr>
          <a:xfrm>
            <a:off x="318960" y="3318480"/>
            <a:ext cx="7314840" cy="33225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371600">
              <a:lnSpc>
                <a:spcPct val="100000"/>
              </a:lnSpc>
              <a:buNone/>
            </a:pPr>
            <a:r>
              <a:rPr lang="da-DK" sz="2800" b="0" i="1" strike="noStrike" spc="-1" dirty="0">
                <a:solidFill>
                  <a:srgbClr val="000000"/>
                </a:solidFill>
                <a:latin typeface="Calibri"/>
              </a:rPr>
              <a:t>Idéer og kommentarer fra seminaret</a:t>
            </a:r>
            <a:endParaRPr lang="da-DK" sz="28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a-DK" sz="1400" b="1" i="1" strike="noStrike" spc="-1" dirty="0">
                <a:solidFill>
                  <a:srgbClr val="000000"/>
                </a:solidFill>
                <a:latin typeface="Calibri"/>
              </a:rPr>
              <a:t>Vores fællesskab skal promoveres: </a:t>
            </a:r>
            <a:r>
              <a:rPr lang="da-DK" sz="1400" b="0" i="1" strike="noStrike" spc="-1" dirty="0">
                <a:solidFill>
                  <a:srgbClr val="000000"/>
                </a:solidFill>
                <a:latin typeface="Calibri"/>
              </a:rPr>
              <a:t>Vi skal vise hvor gode vi er i Gug BK – det særlige fællesskab</a:t>
            </a:r>
            <a:endParaRPr lang="da-DK" sz="14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a-DK" sz="1400" b="0" i="1" strike="noStrike" spc="-1" dirty="0">
                <a:solidFill>
                  <a:srgbClr val="000000"/>
                </a:solidFill>
                <a:latin typeface="Calibri"/>
              </a:rPr>
              <a:t>Det er afgørende, at nye Gug-spillere tager klubbens værdier til sig og bidrager til fællesskabet</a:t>
            </a:r>
            <a:endParaRPr lang="da-DK" sz="14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a-DK" sz="1400" b="0" i="1" strike="noStrike" spc="-1" dirty="0">
                <a:solidFill>
                  <a:srgbClr val="000000"/>
                </a:solidFill>
                <a:latin typeface="Calibri"/>
              </a:rPr>
              <a:t>Instagram – skal også gerne bruges af ungdomsholdene</a:t>
            </a:r>
            <a:endParaRPr lang="da-DK" sz="14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a-DK" sz="1400" b="1" i="1" strike="noStrike" spc="-1" dirty="0">
                <a:solidFill>
                  <a:srgbClr val="000000"/>
                </a:solidFill>
                <a:latin typeface="Calibri"/>
              </a:rPr>
              <a:t>Ambitioner og tiltag: </a:t>
            </a:r>
            <a:r>
              <a:rPr lang="da-DK" sz="1400" b="0" i="1" strike="noStrike" spc="-1" dirty="0">
                <a:solidFill>
                  <a:srgbClr val="000000"/>
                </a:solidFill>
                <a:latin typeface="Calibri"/>
              </a:rPr>
              <a:t>KS-spillerne deler trænernes ambitioner om at tage det næste skridt</a:t>
            </a:r>
            <a:endParaRPr lang="da-DK" sz="14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a-DK" sz="1400" b="0" i="1" strike="noStrike" spc="-1">
                <a:solidFill>
                  <a:srgbClr val="000000"/>
                </a:solidFill>
                <a:latin typeface="Calibri"/>
              </a:rPr>
              <a:t>Det er ”no go” at headhunte spillere i andre klubber – det er ”go” via pigernes egne netværk</a:t>
            </a:r>
            <a:endParaRPr lang="da-DK" sz="1400" b="0" strike="noStrike" spc="-1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a-DK" sz="1400" b="0" i="1" strike="noStrike" spc="-1" dirty="0">
                <a:solidFill>
                  <a:srgbClr val="000000"/>
                </a:solidFill>
                <a:latin typeface="Calibri"/>
              </a:rPr>
              <a:t>Dejligt med anerkendelse af kvindespillere – vaskeordning, </a:t>
            </a:r>
            <a:r>
              <a:rPr lang="da-DK" sz="1400" b="0" i="1" strike="noStrike" spc="-1" dirty="0" err="1">
                <a:solidFill>
                  <a:srgbClr val="000000"/>
                </a:solidFill>
                <a:latin typeface="Calibri"/>
              </a:rPr>
              <a:t>MatchDay</a:t>
            </a:r>
            <a:r>
              <a:rPr lang="da-DK" sz="1400" b="0" i="1" strike="noStrike" spc="-1" dirty="0">
                <a:solidFill>
                  <a:srgbClr val="000000"/>
                </a:solidFill>
                <a:latin typeface="Calibri"/>
              </a:rPr>
              <a:t>, nye omklædningsrum</a:t>
            </a:r>
            <a:endParaRPr lang="da-DK" sz="14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a-DK" sz="1400" b="1" i="1" strike="noStrike" spc="-1" dirty="0">
                <a:solidFill>
                  <a:srgbClr val="000000"/>
                </a:solidFill>
                <a:latin typeface="Calibri"/>
              </a:rPr>
              <a:t>Fokus på ungdom: </a:t>
            </a:r>
            <a:r>
              <a:rPr lang="da-DK" sz="1400" b="0" i="1" strike="noStrike" spc="-1" dirty="0">
                <a:solidFill>
                  <a:srgbClr val="000000"/>
                </a:solidFill>
                <a:latin typeface="Calibri"/>
              </a:rPr>
              <a:t>Vi mangler U-16 &amp; U-18-hold – her tænkes i samarbejde med andre klubber</a:t>
            </a:r>
            <a:endParaRPr lang="da-DK" sz="14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a-DK" sz="1400" b="0" i="1" strike="noStrike" spc="-1" dirty="0">
                <a:solidFill>
                  <a:srgbClr val="000000"/>
                </a:solidFill>
                <a:latin typeface="Calibri"/>
              </a:rPr>
              <a:t>Store årgange fra U-14 og ned – Hvordan holder vi på dem? Gug skal fortsat være attraktive</a:t>
            </a:r>
            <a:endParaRPr lang="da-DK" sz="14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a-DK" sz="1400" b="1" i="1" strike="noStrike" spc="-1" dirty="0">
                <a:solidFill>
                  <a:srgbClr val="000000"/>
                </a:solidFill>
                <a:latin typeface="Calibri"/>
              </a:rPr>
              <a:t>Fokus på talentudvikling:</a:t>
            </a:r>
            <a:r>
              <a:rPr lang="da-DK" sz="1400" b="0" i="1" strike="noStrike" spc="-1" dirty="0">
                <a:solidFill>
                  <a:srgbClr val="000000"/>
                </a:solidFill>
                <a:latin typeface="Calibri"/>
              </a:rPr>
              <a:t> Talenttræning – evt. sammen med drengene</a:t>
            </a:r>
            <a:endParaRPr lang="da-DK" sz="14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a-DK" sz="1400" b="0" i="1" strike="noStrike" spc="-1" dirty="0">
                <a:solidFill>
                  <a:srgbClr val="000000"/>
                </a:solidFill>
                <a:latin typeface="Calibri"/>
              </a:rPr>
              <a:t>Skoleturnering – kræver frivillige kræfter (i lighed med flere af de øvrige initiativer)</a:t>
            </a:r>
            <a:endParaRPr lang="da-DK" sz="14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a-DK" sz="1400" b="1" i="1" strike="noStrike" spc="-1" dirty="0">
                <a:solidFill>
                  <a:srgbClr val="000000"/>
                </a:solidFill>
                <a:latin typeface="Calibri"/>
              </a:rPr>
              <a:t>Fokus på trænere og deres udvikling: </a:t>
            </a:r>
            <a:r>
              <a:rPr lang="da-DK" sz="1400" b="0" i="1" strike="noStrike" spc="-1" dirty="0">
                <a:solidFill>
                  <a:srgbClr val="000000"/>
                </a:solidFill>
                <a:latin typeface="Calibri"/>
              </a:rPr>
              <a:t>Sparring/uddannelse af trænere/forældre</a:t>
            </a:r>
            <a:endParaRPr lang="da-DK" sz="14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a-DK" sz="1400" b="0" i="1" strike="noStrike" spc="-1" dirty="0">
                <a:solidFill>
                  <a:srgbClr val="000000"/>
                </a:solidFill>
                <a:latin typeface="Calibri"/>
              </a:rPr>
              <a:t>Inspirationstræning – evt. af kvindetrænere 1. hold/eller spillere</a:t>
            </a:r>
            <a:endParaRPr lang="da-DK" sz="14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a-DK" sz="1400" b="1" i="1" strike="noStrike" spc="-1" dirty="0">
                <a:solidFill>
                  <a:srgbClr val="000000"/>
                </a:solidFill>
                <a:latin typeface="Calibri"/>
              </a:rPr>
              <a:t>Hvad er næste step? </a:t>
            </a:r>
            <a:r>
              <a:rPr lang="da-DK" sz="1400" b="0" i="1" strike="noStrike" spc="-1" dirty="0">
                <a:solidFill>
                  <a:srgbClr val="000000"/>
                </a:solidFill>
                <a:latin typeface="Calibri"/>
              </a:rPr>
              <a:t>Seniorudvalg og bestyrelse mødes i august og lægger en plan</a:t>
            </a:r>
            <a:endParaRPr lang="da-DK" sz="1400" b="0" strike="noStrike" spc="-1" dirty="0">
              <a:latin typeface="Arial"/>
            </a:endParaRPr>
          </a:p>
        </p:txBody>
      </p:sp>
      <p:pic>
        <p:nvPicPr>
          <p:cNvPr id="59" name="Picture 4"/>
          <p:cNvPicPr/>
          <p:nvPr/>
        </p:nvPicPr>
        <p:blipFill>
          <a:blip r:embed="rId5"/>
          <a:stretch/>
        </p:blipFill>
        <p:spPr>
          <a:xfrm rot="21381000">
            <a:off x="8700480" y="132480"/>
            <a:ext cx="2075760" cy="2768040"/>
          </a:xfrm>
          <a:prstGeom prst="rect">
            <a:avLst/>
          </a:prstGeom>
          <a:ln w="0">
            <a:noFill/>
          </a:ln>
        </p:spPr>
      </p:pic>
      <p:pic>
        <p:nvPicPr>
          <p:cNvPr id="60" name="Picture 6" descr="Billedforhåndsvisning"/>
          <p:cNvPicPr/>
          <p:nvPr/>
        </p:nvPicPr>
        <p:blipFill>
          <a:blip r:embed="rId6"/>
          <a:stretch/>
        </p:blipFill>
        <p:spPr>
          <a:xfrm rot="169800">
            <a:off x="7714080" y="3004920"/>
            <a:ext cx="2660400" cy="1995120"/>
          </a:xfrm>
          <a:prstGeom prst="rect">
            <a:avLst/>
          </a:prstGeom>
          <a:ln w="0">
            <a:noFill/>
          </a:ln>
        </p:spPr>
      </p:pic>
      <p:pic>
        <p:nvPicPr>
          <p:cNvPr id="61" name="Billede 7"/>
          <p:cNvPicPr/>
          <p:nvPr/>
        </p:nvPicPr>
        <p:blipFill>
          <a:blip r:embed="rId7"/>
          <a:stretch/>
        </p:blipFill>
        <p:spPr>
          <a:xfrm rot="5587800">
            <a:off x="10093320" y="4367520"/>
            <a:ext cx="2638440" cy="1978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1711</TotalTime>
  <Words>402</Words>
  <Application>Microsoft Office PowerPoint</Application>
  <PresentationFormat>Widescreen</PresentationFormat>
  <Paragraphs>27</Paragraphs>
  <Slides>1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Verdana Pro</vt:lpstr>
      <vt:lpstr>Office Theme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Torben Uttrup Andersen</dc:creator>
  <dc:description/>
  <cp:lastModifiedBy>Jonas Thimm Jensbye</cp:lastModifiedBy>
  <cp:revision>32</cp:revision>
  <dcterms:created xsi:type="dcterms:W3CDTF">2022-04-21T07:59:47Z</dcterms:created>
  <dcterms:modified xsi:type="dcterms:W3CDTF">2022-07-05T08:15:57Z</dcterms:modified>
  <dc:language>da-DK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InfoFinished">
    <vt:lpwstr>True</vt:lpwstr>
  </property>
  <property fmtid="{D5CDD505-2E9C-101B-9397-08002B2CF9AE}" pid="3" name="MSIP_Label_f604d2c9-1577-460e-b668-57374a0216c3_ActionId">
    <vt:lpwstr>9b8be7bd-9f50-47e0-b307-18d15b8283d3</vt:lpwstr>
  </property>
  <property fmtid="{D5CDD505-2E9C-101B-9397-08002B2CF9AE}" pid="4" name="MSIP_Label_f604d2c9-1577-460e-b668-57374a0216c3_ContentBits">
    <vt:lpwstr>2</vt:lpwstr>
  </property>
  <property fmtid="{D5CDD505-2E9C-101B-9397-08002B2CF9AE}" pid="5" name="MSIP_Label_f604d2c9-1577-460e-b668-57374a0216c3_Enabled">
    <vt:lpwstr>true</vt:lpwstr>
  </property>
  <property fmtid="{D5CDD505-2E9C-101B-9397-08002B2CF9AE}" pid="6" name="MSIP_Label_f604d2c9-1577-460e-b668-57374a0216c3_Method">
    <vt:lpwstr>Standard</vt:lpwstr>
  </property>
  <property fmtid="{D5CDD505-2E9C-101B-9397-08002B2CF9AE}" pid="7" name="MSIP_Label_f604d2c9-1577-460e-b668-57374a0216c3_Name">
    <vt:lpwstr>f604d2c9-1577-460e-b668-57374a0216c3</vt:lpwstr>
  </property>
  <property fmtid="{D5CDD505-2E9C-101B-9397-08002B2CF9AE}" pid="8" name="MSIP_Label_f604d2c9-1577-460e-b668-57374a0216c3_SetDate">
    <vt:lpwstr>2022-06-30T07:32:49Z</vt:lpwstr>
  </property>
  <property fmtid="{D5CDD505-2E9C-101B-9397-08002B2CF9AE}" pid="9" name="MSIP_Label_f604d2c9-1577-460e-b668-57374a0216c3_SiteId">
    <vt:lpwstr>1676489c-5c72-46b7-ba63-9ab90c4aad44</vt:lpwstr>
  </property>
  <property fmtid="{D5CDD505-2E9C-101B-9397-08002B2CF9AE}" pid="10" name="Notes">
    <vt:i4>1</vt:i4>
  </property>
  <property fmtid="{D5CDD505-2E9C-101B-9397-08002B2CF9AE}" pid="11" name="PresentationFormat">
    <vt:lpwstr>Widescreen</vt:lpwstr>
  </property>
  <property fmtid="{D5CDD505-2E9C-101B-9397-08002B2CF9AE}" pid="12" name="Slides">
    <vt:i4>1</vt:i4>
  </property>
</Properties>
</file>